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Nuni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unito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Nunito-italic.fntdata"/><Relationship Id="rId23" Type="http://schemas.openxmlformats.org/officeDocument/2006/relationships/slide" Target="slides/slide18.xml"/><Relationship Id="rId45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Nuni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7cbf5f21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7cbf5f21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7cbf5f21c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7cbf5f21c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7cbf5f21c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7cbf5f21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7cbf5f21c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7cbf5f21c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a95a731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8a95a731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96cfc515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96cfc515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8a95a731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8a95a731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8a95a731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8a95a731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8a95a731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8a95a731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8a95a731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8a95a731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7cf038e6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7cf038e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8a95a731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8a95a731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8a95a731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8a95a731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8a95a731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8a95a731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96cfc515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96cfc515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7cbf5f21c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7cbf5f21c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7cbf5f21c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7cbf5f21c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7cbf5f21c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b7cbf5f21c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7cbf5f21c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7cbf5f21c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7cbf5f21c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b7cbf5f21c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7cbf5f21c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b7cbf5f21c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7cbf5f21c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7cbf5f21c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7cbf5f21c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7cbf5f21c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7cbf5f21c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7cbf5f21c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b7cbf5f21c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b7cbf5f21c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b8a95a731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b8a95a731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b8a95a731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b8a95a731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b8a95a731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b8a95a731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b8a95a731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b8a95a731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8a95a731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8a95a731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the Pythagorean Theorem was known to the babylonians even before Pythagoras, himself long dead before Euclid was alive. So it’s completely reasonable, chronologically speaking, that a proof of the theorem by Euclid exists.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b8a95a731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b8a95a731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93c8f61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93c8f61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7cf038e68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7cf038e68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7cbf5f2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7cbf5f2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8a95a731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8a95a731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7cbf5f21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7cbf5f21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7cbf5f21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7cbf5f21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hyperlink" Target="https://docs.google.com/presentation/d/1t4RyYTG0GaukND1qhYbTK9f950VM0Hdoe-wTLNlfObA/edit?usp=sharing" TargetMode="External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9.jpg"/><Relationship Id="rId11" Type="http://schemas.openxmlformats.org/officeDocument/2006/relationships/image" Target="../media/image54.png"/><Relationship Id="rId10" Type="http://schemas.openxmlformats.org/officeDocument/2006/relationships/image" Target="../media/image77.png"/><Relationship Id="rId13" Type="http://schemas.openxmlformats.org/officeDocument/2006/relationships/image" Target="../media/image43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openxmlformats.org/officeDocument/2006/relationships/image" Target="../media/image60.png"/><Relationship Id="rId15" Type="http://schemas.openxmlformats.org/officeDocument/2006/relationships/image" Target="../media/image61.jpg"/><Relationship Id="rId14" Type="http://schemas.openxmlformats.org/officeDocument/2006/relationships/image" Target="../media/image58.png"/><Relationship Id="rId17" Type="http://schemas.openxmlformats.org/officeDocument/2006/relationships/image" Target="../media/image75.jpg"/><Relationship Id="rId16" Type="http://schemas.openxmlformats.org/officeDocument/2006/relationships/image" Target="../media/image52.jpg"/><Relationship Id="rId5" Type="http://schemas.openxmlformats.org/officeDocument/2006/relationships/image" Target="../media/image39.jpg"/><Relationship Id="rId19" Type="http://schemas.openxmlformats.org/officeDocument/2006/relationships/image" Target="../media/image46.jpg"/><Relationship Id="rId6" Type="http://schemas.openxmlformats.org/officeDocument/2006/relationships/image" Target="../media/image47.jpg"/><Relationship Id="rId18" Type="http://schemas.openxmlformats.org/officeDocument/2006/relationships/image" Target="../media/image48.gif"/><Relationship Id="rId7" Type="http://schemas.openxmlformats.org/officeDocument/2006/relationships/image" Target="../media/image79.png"/><Relationship Id="rId8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tug.ctan.org/info/lshort/english/lshort.pdf" TargetMode="External"/><Relationship Id="rId4" Type="http://schemas.openxmlformats.org/officeDocument/2006/relationships/hyperlink" Target="https://tex.stackexchange.com/" TargetMode="External"/><Relationship Id="rId5" Type="http://schemas.openxmlformats.org/officeDocument/2006/relationships/hyperlink" Target="https://www.overleaf.com/" TargetMode="External"/><Relationship Id="rId6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10" Type="http://schemas.openxmlformats.org/officeDocument/2006/relationships/image" Target="../media/image4.jpg"/><Relationship Id="rId9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2.jpg"/><Relationship Id="rId7" Type="http://schemas.openxmlformats.org/officeDocument/2006/relationships/image" Target="../media/image7.jpg"/><Relationship Id="rId8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png"/><Relationship Id="rId4" Type="http://schemas.openxmlformats.org/officeDocument/2006/relationships/image" Target="../media/image6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Relationship Id="rId4" Type="http://schemas.openxmlformats.org/officeDocument/2006/relationships/image" Target="../media/image63.jpg"/><Relationship Id="rId5" Type="http://schemas.openxmlformats.org/officeDocument/2006/relationships/image" Target="../media/image65.png"/><Relationship Id="rId6" Type="http://schemas.openxmlformats.org/officeDocument/2006/relationships/image" Target="../media/image74.png"/><Relationship Id="rId7" Type="http://schemas.openxmlformats.org/officeDocument/2006/relationships/image" Target="../media/image6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71.jpg"/><Relationship Id="rId7" Type="http://schemas.openxmlformats.org/officeDocument/2006/relationships/image" Target="../media/image7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en.wikipedia.org/wiki/Fran%C3%A7ois_Vi%C3%A8t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en.wikipedia.org/wiki/Methods_of_computing_square_roots#Babylonian_method" TargetMode="External"/><Relationship Id="rId4" Type="http://schemas.openxmlformats.org/officeDocument/2006/relationships/hyperlink" Target="https://en.wikipedia.org/wiki/Methods_of_computing_square_roots#Babylonian_method" TargetMode="External"/><Relationship Id="rId5" Type="http://schemas.openxmlformats.org/officeDocument/2006/relationships/image" Target="../media/image6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11" Type="http://schemas.openxmlformats.org/officeDocument/2006/relationships/image" Target="../media/image17.jpg"/><Relationship Id="rId10" Type="http://schemas.openxmlformats.org/officeDocument/2006/relationships/image" Target="../media/image16.jpg"/><Relationship Id="rId21" Type="http://schemas.openxmlformats.org/officeDocument/2006/relationships/image" Target="../media/image29.jpg"/><Relationship Id="rId13" Type="http://schemas.openxmlformats.org/officeDocument/2006/relationships/image" Target="../media/image19.png"/><Relationship Id="rId1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jpg"/><Relationship Id="rId9" Type="http://schemas.openxmlformats.org/officeDocument/2006/relationships/image" Target="../media/image15.jpg"/><Relationship Id="rId15" Type="http://schemas.openxmlformats.org/officeDocument/2006/relationships/image" Target="../media/image21.gif"/><Relationship Id="rId14" Type="http://schemas.openxmlformats.org/officeDocument/2006/relationships/image" Target="../media/image22.jpg"/><Relationship Id="rId17" Type="http://schemas.openxmlformats.org/officeDocument/2006/relationships/image" Target="../media/image32.jpg"/><Relationship Id="rId16" Type="http://schemas.openxmlformats.org/officeDocument/2006/relationships/image" Target="../media/image24.jpg"/><Relationship Id="rId5" Type="http://schemas.openxmlformats.org/officeDocument/2006/relationships/image" Target="../media/image18.jpg"/><Relationship Id="rId19" Type="http://schemas.openxmlformats.org/officeDocument/2006/relationships/image" Target="../media/image27.png"/><Relationship Id="rId6" Type="http://schemas.openxmlformats.org/officeDocument/2006/relationships/image" Target="../media/image20.jpg"/><Relationship Id="rId18" Type="http://schemas.openxmlformats.org/officeDocument/2006/relationships/image" Target="../media/image25.jpg"/><Relationship Id="rId7" Type="http://schemas.openxmlformats.org/officeDocument/2006/relationships/image" Target="../media/image14.jpg"/><Relationship Id="rId8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59.png"/><Relationship Id="rId13" Type="http://schemas.openxmlformats.org/officeDocument/2006/relationships/image" Target="../media/image33.jp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image" Target="../media/image41.png"/><Relationship Id="rId9" Type="http://schemas.openxmlformats.org/officeDocument/2006/relationships/image" Target="../media/image34.png"/><Relationship Id="rId5" Type="http://schemas.openxmlformats.org/officeDocument/2006/relationships/image" Target="../media/image73.png"/><Relationship Id="rId6" Type="http://schemas.openxmlformats.org/officeDocument/2006/relationships/image" Target="../media/image40.jpg"/><Relationship Id="rId7" Type="http://schemas.openxmlformats.org/officeDocument/2006/relationships/image" Target="../media/image38.jpg"/><Relationship Id="rId8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579350" y="1545150"/>
            <a:ext cx="2978100" cy="11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CMSC250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Spring ‘21</a:t>
            </a:r>
            <a:endParaRPr sz="27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209900" y="2571750"/>
            <a:ext cx="41292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6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80"/>
              <a:t>PANDEMIC</a:t>
            </a:r>
            <a:endParaRPr sz="26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80"/>
              <a:t>POLITICAL ARMISTICE</a:t>
            </a:r>
            <a:endParaRPr sz="26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80"/>
              <a:t>DISCRETE MATHEMATICS</a:t>
            </a:r>
            <a:br>
              <a:rPr lang="en" sz="2680"/>
            </a:br>
            <a:endParaRPr sz="1879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9">
              <a:solidFill>
                <a:srgbClr val="FF0000"/>
              </a:solidFill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7100"/>
            <a:ext cx="3945675" cy="29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/>
        </p:nvSpPr>
        <p:spPr>
          <a:xfrm>
            <a:off x="4529675" y="4452050"/>
            <a:ext cx="403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Google slides link if the PPTX/PDF doesn’t work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/>
          <p:nvPr>
            <p:ph type="title"/>
          </p:nvPr>
        </p:nvSpPr>
        <p:spPr>
          <a:xfrm>
            <a:off x="819150" y="785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</a:t>
            </a:r>
            <a:endParaRPr/>
          </a:p>
        </p:txBody>
      </p:sp>
      <p:pic>
        <p:nvPicPr>
          <p:cNvPr id="287" name="Google Shape;2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032" y="3289775"/>
            <a:ext cx="614951" cy="70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075" y="1802801"/>
            <a:ext cx="2107474" cy="45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9890" y="1549169"/>
            <a:ext cx="1047521" cy="96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4150" y="3259712"/>
            <a:ext cx="1317629" cy="74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7973" y="1739712"/>
            <a:ext cx="676997" cy="67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2"/>
          <p:cNvSpPr txBox="1"/>
          <p:nvPr/>
        </p:nvSpPr>
        <p:spPr>
          <a:xfrm>
            <a:off x="781275" y="2202050"/>
            <a:ext cx="251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Announcements and  gradebook management (automatically added when you register in class)</a:t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2858500" y="2273213"/>
            <a:ext cx="251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Assignment upload and</a:t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grading (automatic invite with </a:t>
            </a: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your ELMS e-mail)</a:t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173225" y="3658074"/>
            <a:ext cx="191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Class forum </a:t>
            </a: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(automatic invite </a:t>
            </a: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your ELMS e-mail</a:t>
            </a: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1840675" y="3714800"/>
            <a:ext cx="167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Lectures / Office Hours</a:t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4892750" y="2310150"/>
            <a:ext cx="2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Offline videos </a:t>
            </a: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(tutorials, cool stuff)</a:t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9125" y="3592025"/>
            <a:ext cx="522150" cy="5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2225" y="3097075"/>
            <a:ext cx="522150" cy="59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3675" y="3344486"/>
            <a:ext cx="835440" cy="5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2"/>
          <p:cNvSpPr txBox="1"/>
          <p:nvPr/>
        </p:nvSpPr>
        <p:spPr>
          <a:xfrm>
            <a:off x="5489450" y="3774813"/>
            <a:ext cx="331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Class brand promotion</a:t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74375" y="4350776"/>
            <a:ext cx="677000" cy="38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81275" y="4208675"/>
            <a:ext cx="522151" cy="52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55100" y="1889713"/>
            <a:ext cx="1169749" cy="4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2"/>
          <p:cNvSpPr txBox="1"/>
          <p:nvPr/>
        </p:nvSpPr>
        <p:spPr>
          <a:xfrm>
            <a:off x="6744225" y="2286638"/>
            <a:ext cx="20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Oh yeah</a:t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2"/>
          <p:cNvSpPr txBox="1"/>
          <p:nvPr/>
        </p:nvSpPr>
        <p:spPr>
          <a:xfrm>
            <a:off x="3618450" y="3703163"/>
            <a:ext cx="167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Instructor &amp; TA</a:t>
            </a: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Tools</a:t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57075" y="3212350"/>
            <a:ext cx="459850" cy="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53625" y="3259702"/>
            <a:ext cx="522149" cy="41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86150" y="4088125"/>
            <a:ext cx="635738" cy="52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 rotWithShape="1">
          <a:blip r:embed="rId17">
            <a:alphaModFix/>
          </a:blip>
          <a:srcRect b="46275" l="21284" r="29662" t="14037"/>
          <a:stretch/>
        </p:blipFill>
        <p:spPr>
          <a:xfrm>
            <a:off x="4287888" y="4088125"/>
            <a:ext cx="188436" cy="22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54350" y="1761850"/>
            <a:ext cx="597876" cy="59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419600" y="3983725"/>
            <a:ext cx="522150" cy="5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891563" y="4057171"/>
            <a:ext cx="597875" cy="448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"/>
          <p:cNvSpPr txBox="1"/>
          <p:nvPr>
            <p:ph type="title"/>
          </p:nvPr>
        </p:nvSpPr>
        <p:spPr>
          <a:xfrm>
            <a:off x="786575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now a message from our sponsor</a:t>
            </a:r>
            <a:endParaRPr/>
          </a:p>
        </p:txBody>
      </p:sp>
      <p:pic>
        <p:nvPicPr>
          <p:cNvPr id="318" name="Google Shape;3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450" y="1620550"/>
            <a:ext cx="6068919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Exams, homeworks, quizzes, etc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weekly 250 schedule</a:t>
            </a:r>
            <a:endParaRPr/>
          </a:p>
        </p:txBody>
      </p:sp>
      <p:sp>
        <p:nvSpPr>
          <p:cNvPr id="329" name="Google Shape;329;p25"/>
          <p:cNvSpPr/>
          <p:nvPr/>
        </p:nvSpPr>
        <p:spPr>
          <a:xfrm>
            <a:off x="1847650" y="1873975"/>
            <a:ext cx="9768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Discussion session</a:t>
            </a:r>
            <a:endParaRPr sz="900"/>
          </a:p>
        </p:txBody>
      </p:sp>
      <p:sp>
        <p:nvSpPr>
          <p:cNvPr id="330" name="Google Shape;330;p25"/>
          <p:cNvSpPr/>
          <p:nvPr/>
        </p:nvSpPr>
        <p:spPr>
          <a:xfrm>
            <a:off x="2937050" y="1873975"/>
            <a:ext cx="9768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Lecture</a:t>
            </a:r>
            <a:endParaRPr sz="900"/>
          </a:p>
        </p:txBody>
      </p:sp>
      <p:sp>
        <p:nvSpPr>
          <p:cNvPr id="331" name="Google Shape;331;p25"/>
          <p:cNvSpPr/>
          <p:nvPr/>
        </p:nvSpPr>
        <p:spPr>
          <a:xfrm>
            <a:off x="4053975" y="1873975"/>
            <a:ext cx="9768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Discussion session</a:t>
            </a:r>
            <a:endParaRPr sz="900"/>
          </a:p>
        </p:txBody>
      </p:sp>
      <p:sp>
        <p:nvSpPr>
          <p:cNvPr id="332" name="Google Shape;332;p25"/>
          <p:cNvSpPr/>
          <p:nvPr/>
        </p:nvSpPr>
        <p:spPr>
          <a:xfrm>
            <a:off x="5209325" y="1873975"/>
            <a:ext cx="9768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Lecture</a:t>
            </a:r>
            <a:endParaRPr sz="900"/>
          </a:p>
        </p:txBody>
      </p:sp>
      <p:sp>
        <p:nvSpPr>
          <p:cNvPr id="333" name="Google Shape;333;p25"/>
          <p:cNvSpPr/>
          <p:nvPr/>
        </p:nvSpPr>
        <p:spPr>
          <a:xfrm>
            <a:off x="6279225" y="1873975"/>
            <a:ext cx="8577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Chill</a:t>
            </a:r>
            <a:endParaRPr sz="900"/>
          </a:p>
        </p:txBody>
      </p:sp>
      <p:sp>
        <p:nvSpPr>
          <p:cNvPr id="334" name="Google Shape;334;p25"/>
          <p:cNvSpPr/>
          <p:nvPr/>
        </p:nvSpPr>
        <p:spPr>
          <a:xfrm>
            <a:off x="7249450" y="1846950"/>
            <a:ext cx="805500" cy="59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Chill</a:t>
            </a:r>
            <a:endParaRPr sz="900"/>
          </a:p>
        </p:txBody>
      </p:sp>
      <p:sp>
        <p:nvSpPr>
          <p:cNvPr id="335" name="Google Shape;335;p25"/>
          <p:cNvSpPr/>
          <p:nvPr/>
        </p:nvSpPr>
        <p:spPr>
          <a:xfrm>
            <a:off x="758250" y="1873975"/>
            <a:ext cx="9768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Chill</a:t>
            </a:r>
            <a:endParaRPr sz="900"/>
          </a:p>
        </p:txBody>
      </p:sp>
      <p:sp>
        <p:nvSpPr>
          <p:cNvPr id="336" name="Google Shape;336;p25"/>
          <p:cNvSpPr/>
          <p:nvPr/>
        </p:nvSpPr>
        <p:spPr>
          <a:xfrm>
            <a:off x="1847650" y="3262425"/>
            <a:ext cx="9768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Discussion session</a:t>
            </a:r>
            <a:endParaRPr sz="900"/>
          </a:p>
        </p:txBody>
      </p:sp>
      <p:sp>
        <p:nvSpPr>
          <p:cNvPr id="337" name="Google Shape;337;p25"/>
          <p:cNvSpPr/>
          <p:nvPr/>
        </p:nvSpPr>
        <p:spPr>
          <a:xfrm>
            <a:off x="2937050" y="3262425"/>
            <a:ext cx="9768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Lecture</a:t>
            </a:r>
            <a:endParaRPr sz="900"/>
          </a:p>
        </p:txBody>
      </p:sp>
      <p:sp>
        <p:nvSpPr>
          <p:cNvPr id="338" name="Google Shape;338;p25"/>
          <p:cNvSpPr/>
          <p:nvPr/>
        </p:nvSpPr>
        <p:spPr>
          <a:xfrm>
            <a:off x="4053975" y="3262425"/>
            <a:ext cx="9768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Discussion session</a:t>
            </a:r>
            <a:endParaRPr sz="900"/>
          </a:p>
        </p:txBody>
      </p:sp>
      <p:sp>
        <p:nvSpPr>
          <p:cNvPr id="339" name="Google Shape;339;p25"/>
          <p:cNvSpPr/>
          <p:nvPr/>
        </p:nvSpPr>
        <p:spPr>
          <a:xfrm>
            <a:off x="5209325" y="3262425"/>
            <a:ext cx="9768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Lecture</a:t>
            </a:r>
            <a:endParaRPr sz="900"/>
          </a:p>
        </p:txBody>
      </p:sp>
      <p:sp>
        <p:nvSpPr>
          <p:cNvPr id="340" name="Google Shape;340;p25"/>
          <p:cNvSpPr/>
          <p:nvPr/>
        </p:nvSpPr>
        <p:spPr>
          <a:xfrm>
            <a:off x="758250" y="3262425"/>
            <a:ext cx="9768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Chill</a:t>
            </a:r>
            <a:endParaRPr sz="900"/>
          </a:p>
        </p:txBody>
      </p:sp>
      <p:sp>
        <p:nvSpPr>
          <p:cNvPr id="341" name="Google Shape;341;p25"/>
          <p:cNvSpPr txBox="1"/>
          <p:nvPr/>
        </p:nvSpPr>
        <p:spPr>
          <a:xfrm>
            <a:off x="108175" y="1882675"/>
            <a:ext cx="62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Week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x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108175" y="3271125"/>
            <a:ext cx="62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Week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x+ 1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5"/>
          <p:cNvSpPr/>
          <p:nvPr/>
        </p:nvSpPr>
        <p:spPr>
          <a:xfrm>
            <a:off x="6279225" y="3298150"/>
            <a:ext cx="8577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Chill</a:t>
            </a:r>
            <a:endParaRPr sz="900"/>
          </a:p>
        </p:txBody>
      </p:sp>
      <p:sp>
        <p:nvSpPr>
          <p:cNvPr id="344" name="Google Shape;344;p25"/>
          <p:cNvSpPr/>
          <p:nvPr/>
        </p:nvSpPr>
        <p:spPr>
          <a:xfrm>
            <a:off x="7249450" y="3271125"/>
            <a:ext cx="805500" cy="59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Chill</a:t>
            </a:r>
            <a:endParaRPr sz="900"/>
          </a:p>
        </p:txBody>
      </p:sp>
      <p:sp>
        <p:nvSpPr>
          <p:cNvPr id="345" name="Google Shape;345;p25"/>
          <p:cNvSpPr/>
          <p:nvPr/>
        </p:nvSpPr>
        <p:spPr>
          <a:xfrm>
            <a:off x="2184875" y="2479250"/>
            <a:ext cx="302700" cy="749400"/>
          </a:xfrm>
          <a:prstGeom prst="downArrow">
            <a:avLst>
              <a:gd fmla="val 50000" name="adj1"/>
              <a:gd fmla="val 51386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6" name="Google Shape;346;p25"/>
          <p:cNvSpPr/>
          <p:nvPr/>
        </p:nvSpPr>
        <p:spPr>
          <a:xfrm rot="4554064">
            <a:off x="4475861" y="977983"/>
            <a:ext cx="133007" cy="375191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5"/>
          <p:cNvSpPr/>
          <p:nvPr/>
        </p:nvSpPr>
        <p:spPr>
          <a:xfrm rot="-3901999">
            <a:off x="3496686" y="2046242"/>
            <a:ext cx="206827" cy="1615398"/>
          </a:xfrm>
          <a:prstGeom prst="downArrow">
            <a:avLst>
              <a:gd fmla="val 50000" name="adj1"/>
              <a:gd fmla="val 51386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1417000" y="2606975"/>
            <a:ext cx="55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Hw Early</a:t>
            </a:r>
            <a:endParaRPr b="1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 rot="1681924">
            <a:off x="3604436" y="2369352"/>
            <a:ext cx="550253" cy="61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Hw Late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 rot="-715850">
            <a:off x="4877166" y="2607327"/>
            <a:ext cx="629805" cy="615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Short quiz 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782875" y="3977025"/>
            <a:ext cx="4426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Homeworks: 20% of total grade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Late penalty for a homework is 50% off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Quizzes: 10%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Submission</a:t>
            </a:r>
            <a:endParaRPr/>
          </a:p>
        </p:txBody>
      </p:sp>
      <p:sp>
        <p:nvSpPr>
          <p:cNvPr id="357" name="Google Shape;357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Submit in any sheet you have, and </a:t>
            </a:r>
            <a:r>
              <a:rPr b="1" lang="en"/>
              <a:t>appropriately label</a:t>
            </a:r>
            <a:r>
              <a:rPr lang="en"/>
              <a:t> your answers before you upload on Gradescope.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will post a video tutorial for doing this effectively!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en"/>
              <a:t>And now, for the first time ever in CMSC250 (*), you can submit your homeworks in LaTeX for 10% extra credit each!</a:t>
            </a:r>
            <a:endParaRPr b="1"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will post the LaTeX sources for the homeworks on ELMS.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Jason will give you a short LaTeX tutorial geared towards the template we use.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will NOT teach you LaTeX;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here's the standard reference</a:t>
            </a:r>
            <a:r>
              <a:rPr lang="en"/>
              <a:t>.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https://tex.stackexchange.com/</a:t>
            </a:r>
            <a:r>
              <a:rPr lang="en"/>
              <a:t> is a great resource for Q / A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https://www.overleaf.com/</a:t>
            </a:r>
            <a:r>
              <a:rPr lang="en"/>
              <a:t> is a browser-based frontend for LaTeX. </a:t>
            </a:r>
            <a:endParaRPr/>
          </a:p>
        </p:txBody>
      </p:sp>
      <p:pic>
        <p:nvPicPr>
          <p:cNvPr id="358" name="Google Shape;35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0400" y="935935"/>
            <a:ext cx="2172171" cy="9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6"/>
          <p:cNvSpPr txBox="1"/>
          <p:nvPr/>
        </p:nvSpPr>
        <p:spPr>
          <a:xfrm>
            <a:off x="776100" y="4388550"/>
            <a:ext cx="58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(*) Nope.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 submission… TBD</a:t>
            </a:r>
            <a:endParaRPr/>
          </a:p>
        </p:txBody>
      </p:sp>
      <p:sp>
        <p:nvSpPr>
          <p:cNvPr id="365" name="Google Shape;365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Thinking of leveraging Gradescope-native quizzes. We’ll see.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Exams</a:t>
            </a:r>
            <a:endParaRPr/>
          </a:p>
        </p:txBody>
      </p:sp>
      <p:sp>
        <p:nvSpPr>
          <p:cNvPr id="371" name="Google Shape;371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midterms (both 20%)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Wednesday, </a:t>
            </a:r>
            <a:r>
              <a:rPr b="1" lang="en"/>
              <a:t>Mar 3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Wednesday, </a:t>
            </a:r>
            <a:r>
              <a:rPr b="1" lang="en"/>
              <a:t>Apr 14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have </a:t>
            </a:r>
            <a:r>
              <a:rPr b="1" lang="en"/>
              <a:t>not </a:t>
            </a:r>
            <a:r>
              <a:rPr lang="en"/>
              <a:t>decided how we will administer those yet.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final (30%)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TBD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have also </a:t>
            </a:r>
            <a:r>
              <a:rPr b="1" lang="en"/>
              <a:t>not </a:t>
            </a:r>
            <a:r>
              <a:rPr lang="en"/>
              <a:t>decided how to administer the final yet.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ordinary 250 curriculum</a:t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429025" y="2740075"/>
            <a:ext cx="759300" cy="790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Logic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78" name="Google Shape;378;p29"/>
          <p:cNvSpPr/>
          <p:nvPr/>
        </p:nvSpPr>
        <p:spPr>
          <a:xfrm>
            <a:off x="1372150" y="2740075"/>
            <a:ext cx="759300" cy="7908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Sets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2315275" y="2714500"/>
            <a:ext cx="759300" cy="79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Proofs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3258400" y="2714500"/>
            <a:ext cx="898800" cy="7908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Induction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81" name="Google Shape;381;p29"/>
          <p:cNvSpPr/>
          <p:nvPr/>
        </p:nvSpPr>
        <p:spPr>
          <a:xfrm>
            <a:off x="5626350" y="2714500"/>
            <a:ext cx="1302000" cy="790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Combinatorics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82" name="Google Shape;382;p29"/>
          <p:cNvSpPr/>
          <p:nvPr/>
        </p:nvSpPr>
        <p:spPr>
          <a:xfrm>
            <a:off x="4442375" y="2740075"/>
            <a:ext cx="898800" cy="79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Relations / Functions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83" name="Google Shape;383;p29"/>
          <p:cNvSpPr/>
          <p:nvPr/>
        </p:nvSpPr>
        <p:spPr>
          <a:xfrm>
            <a:off x="7156600" y="2714500"/>
            <a:ext cx="1302000" cy="7908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Countability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/ O() notation / Graphs / other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ordinary 250 curriculum</a:t>
            </a:r>
            <a:endParaRPr/>
          </a:p>
        </p:txBody>
      </p:sp>
      <p:sp>
        <p:nvSpPr>
          <p:cNvPr id="389" name="Google Shape;389;p30"/>
          <p:cNvSpPr/>
          <p:nvPr/>
        </p:nvSpPr>
        <p:spPr>
          <a:xfrm>
            <a:off x="429025" y="2740075"/>
            <a:ext cx="759300" cy="790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Logic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90" name="Google Shape;390;p30"/>
          <p:cNvSpPr/>
          <p:nvPr/>
        </p:nvSpPr>
        <p:spPr>
          <a:xfrm>
            <a:off x="1372150" y="2740075"/>
            <a:ext cx="759300" cy="7908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Sets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2315275" y="2714500"/>
            <a:ext cx="759300" cy="79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Proofs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92" name="Google Shape;392;p30"/>
          <p:cNvSpPr/>
          <p:nvPr/>
        </p:nvSpPr>
        <p:spPr>
          <a:xfrm>
            <a:off x="3258400" y="2714500"/>
            <a:ext cx="898800" cy="7908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Induction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93" name="Google Shape;393;p30"/>
          <p:cNvSpPr/>
          <p:nvPr/>
        </p:nvSpPr>
        <p:spPr>
          <a:xfrm>
            <a:off x="5626350" y="2714500"/>
            <a:ext cx="1302000" cy="790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Combinatorics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94" name="Google Shape;394;p30"/>
          <p:cNvSpPr/>
          <p:nvPr/>
        </p:nvSpPr>
        <p:spPr>
          <a:xfrm>
            <a:off x="4442375" y="2740075"/>
            <a:ext cx="898800" cy="79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Relations / Functions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95" name="Google Shape;395;p30"/>
          <p:cNvSpPr/>
          <p:nvPr/>
        </p:nvSpPr>
        <p:spPr>
          <a:xfrm>
            <a:off x="7156600" y="2714500"/>
            <a:ext cx="1302000" cy="7908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Countability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/ O() notation / Graphs / other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96" name="Google Shape;396;p30"/>
          <p:cNvSpPr/>
          <p:nvPr/>
        </p:nvSpPr>
        <p:spPr>
          <a:xfrm flipH="1">
            <a:off x="313125" y="2336850"/>
            <a:ext cx="5949900" cy="1917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ordinary 250 curriculum</a:t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2105425" y="2740075"/>
            <a:ext cx="759300" cy="790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Logic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3048550" y="2740075"/>
            <a:ext cx="759300" cy="7908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Sets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3991675" y="2714500"/>
            <a:ext cx="759300" cy="79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Proofs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4934800" y="2714500"/>
            <a:ext cx="898800" cy="7908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Induction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06" name="Google Shape;406;p31"/>
          <p:cNvSpPr/>
          <p:nvPr/>
        </p:nvSpPr>
        <p:spPr>
          <a:xfrm>
            <a:off x="421250" y="2740075"/>
            <a:ext cx="1302000" cy="790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Combinatorics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6118775" y="2740075"/>
            <a:ext cx="898800" cy="79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Relations / Functions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08" name="Google Shape;408;p31"/>
          <p:cNvSpPr/>
          <p:nvPr/>
        </p:nvSpPr>
        <p:spPr>
          <a:xfrm>
            <a:off x="7461400" y="2714500"/>
            <a:ext cx="1302000" cy="7908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Countability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/ O() notation / Graphs / other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621859" y="112075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r>
              <a:rPr lang="en"/>
              <a:t>!</a:t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50" y="1120750"/>
            <a:ext cx="1168475" cy="152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175" y="669200"/>
            <a:ext cx="1495525" cy="178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05" y="831450"/>
            <a:ext cx="1236873" cy="156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3250" y="514350"/>
            <a:ext cx="759950" cy="10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7100" y="2935223"/>
            <a:ext cx="2167658" cy="10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7525" y="3083275"/>
            <a:ext cx="1236874" cy="15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81900" y="2456675"/>
            <a:ext cx="1137701" cy="16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81750" y="3241200"/>
            <a:ext cx="1529650" cy="15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ordinary 250 curriculum</a:t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2105425" y="2740075"/>
            <a:ext cx="759300" cy="790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Logic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15" name="Google Shape;415;p32"/>
          <p:cNvSpPr/>
          <p:nvPr/>
        </p:nvSpPr>
        <p:spPr>
          <a:xfrm>
            <a:off x="3048550" y="2740075"/>
            <a:ext cx="759300" cy="7908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Sets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16" name="Google Shape;416;p32"/>
          <p:cNvSpPr/>
          <p:nvPr/>
        </p:nvSpPr>
        <p:spPr>
          <a:xfrm>
            <a:off x="3991675" y="2714500"/>
            <a:ext cx="759300" cy="79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Proofs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17" name="Google Shape;417;p32"/>
          <p:cNvSpPr/>
          <p:nvPr/>
        </p:nvSpPr>
        <p:spPr>
          <a:xfrm>
            <a:off x="4934800" y="2714500"/>
            <a:ext cx="898800" cy="7908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Induction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18" name="Google Shape;418;p32"/>
          <p:cNvSpPr/>
          <p:nvPr/>
        </p:nvSpPr>
        <p:spPr>
          <a:xfrm>
            <a:off x="421250" y="2740075"/>
            <a:ext cx="1302000" cy="790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Combinatorics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19" name="Google Shape;419;p32"/>
          <p:cNvSpPr/>
          <p:nvPr/>
        </p:nvSpPr>
        <p:spPr>
          <a:xfrm>
            <a:off x="6118775" y="2740075"/>
            <a:ext cx="898800" cy="79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Relations / Functions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20" name="Google Shape;420;p32"/>
          <p:cNvSpPr/>
          <p:nvPr/>
        </p:nvSpPr>
        <p:spPr>
          <a:xfrm>
            <a:off x="7461400" y="2714500"/>
            <a:ext cx="1302000" cy="7908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Countability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/ O() notation / Graphs / other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21" name="Google Shape;421;p32"/>
          <p:cNvSpPr txBox="1"/>
          <p:nvPr/>
        </p:nvSpPr>
        <p:spPr>
          <a:xfrm>
            <a:off x="696775" y="3789125"/>
            <a:ext cx="787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Calibri"/>
                <a:ea typeface="Calibri"/>
                <a:cs typeface="Calibri"/>
                <a:sym typeface="Calibri"/>
              </a:rPr>
              <a:t>Rationale: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Offer more honest communication about relative hardness of course.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Logic / Sets fundamental in CS, but a LOT easier than induction / combinatorics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Textbooks (recommended)</a:t>
            </a:r>
            <a:endParaRPr/>
          </a:p>
        </p:txBody>
      </p:sp>
      <p:pic>
        <p:nvPicPr>
          <p:cNvPr id="427" name="Google Shape;4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750" y="1733375"/>
            <a:ext cx="2430800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950" y="1733375"/>
            <a:ext cx="2351220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3"/>
          <p:cNvSpPr txBox="1"/>
          <p:nvPr/>
        </p:nvSpPr>
        <p:spPr>
          <a:xfrm>
            <a:off x="469725" y="1996325"/>
            <a:ext cx="2607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 have a large bank of recommended homework problems for both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Rosen: A bit harder, definitely more extensive, and more “Chaotic” w.r.t course structure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Epp: Follows traditional course structure a bit better.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rest...</a:t>
            </a:r>
            <a:endParaRPr/>
          </a:p>
        </p:txBody>
      </p:sp>
      <p:pic>
        <p:nvPicPr>
          <p:cNvPr id="435" name="Google Shape;4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800" y="1931075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175" y="1864400"/>
            <a:ext cx="2970474" cy="19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425" y="685350"/>
            <a:ext cx="5661376" cy="37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“Discrete?”</a:t>
            </a:r>
            <a:endParaRPr/>
          </a:p>
        </p:txBody>
      </p:sp>
      <p:sp>
        <p:nvSpPr>
          <p:cNvPr id="447" name="Google Shape;447;p36"/>
          <p:cNvSpPr txBox="1"/>
          <p:nvPr/>
        </p:nvSpPr>
        <p:spPr>
          <a:xfrm>
            <a:off x="1809975" y="1705800"/>
            <a:ext cx="419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“Discrete?”</a:t>
            </a:r>
            <a:endParaRPr/>
          </a:p>
        </p:txBody>
      </p:sp>
      <p:sp>
        <p:nvSpPr>
          <p:cNvPr id="453" name="Google Shape;453;p37"/>
          <p:cNvSpPr txBox="1"/>
          <p:nvPr/>
        </p:nvSpPr>
        <p:spPr>
          <a:xfrm>
            <a:off x="1809975" y="1705800"/>
            <a:ext cx="52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“Discrete?”</a:t>
            </a:r>
            <a:endParaRPr/>
          </a:p>
        </p:txBody>
      </p:sp>
      <p:sp>
        <p:nvSpPr>
          <p:cNvPr id="459" name="Google Shape;459;p38"/>
          <p:cNvSpPr txBox="1"/>
          <p:nvPr/>
        </p:nvSpPr>
        <p:spPr>
          <a:xfrm>
            <a:off x="1809975" y="1705800"/>
            <a:ext cx="52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1, 2, 3, 4, ...., 100, ....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“Discrete?”</a:t>
            </a:r>
            <a:endParaRPr/>
          </a:p>
        </p:txBody>
      </p:sp>
      <p:sp>
        <p:nvSpPr>
          <p:cNvPr id="465" name="Google Shape;465;p39"/>
          <p:cNvSpPr txBox="1"/>
          <p:nvPr/>
        </p:nvSpPr>
        <p:spPr>
          <a:xfrm>
            <a:off x="1809975" y="1705800"/>
            <a:ext cx="528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1, 2, 3, 4, ...., 100, ....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..., -80, -79, …, -1, 0, 1, …., 50, ….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“Discrete?”</a:t>
            </a:r>
            <a:endParaRPr/>
          </a:p>
        </p:txBody>
      </p:sp>
      <p:sp>
        <p:nvSpPr>
          <p:cNvPr id="471" name="Google Shape;471;p40"/>
          <p:cNvSpPr txBox="1"/>
          <p:nvPr/>
        </p:nvSpPr>
        <p:spPr>
          <a:xfrm>
            <a:off x="1809975" y="1705800"/>
            <a:ext cx="528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1, 2, 3, 4, ...., 100, ....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..., -80, -79, …, -1, 0, 1, …., 50, ….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{s</a:t>
            </a:r>
            <a:r>
              <a:rPr baseline="-25000" lang="en" sz="28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baseline="-25000" lang="en" sz="2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, …., s</a:t>
            </a:r>
            <a:r>
              <a:rPr baseline="-25000" lang="en" sz="280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“Discrete?”</a:t>
            </a:r>
            <a:endParaRPr/>
          </a:p>
        </p:txBody>
      </p:sp>
      <p:sp>
        <p:nvSpPr>
          <p:cNvPr id="477" name="Google Shape;477;p41"/>
          <p:cNvSpPr txBox="1"/>
          <p:nvPr/>
        </p:nvSpPr>
        <p:spPr>
          <a:xfrm>
            <a:off x="1809975" y="1705800"/>
            <a:ext cx="528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1, 2, 3, 4, ...., 100, ....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..., -80, -79, …, -1, 0, 1, …., 50, ….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{s</a:t>
            </a:r>
            <a:r>
              <a:rPr baseline="-25000" lang="en" sz="28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baseline="-25000" lang="en" sz="2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, …., s</a:t>
            </a:r>
            <a:r>
              <a:rPr baseline="-25000" lang="en" sz="280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2591275" y="3157725"/>
            <a:ext cx="260400" cy="983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1"/>
          <p:cNvSpPr/>
          <p:nvPr/>
        </p:nvSpPr>
        <p:spPr>
          <a:xfrm>
            <a:off x="2988450" y="3313975"/>
            <a:ext cx="579300" cy="657600"/>
          </a:xfrm>
          <a:prstGeom prst="rtTriangl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1"/>
          <p:cNvSpPr/>
          <p:nvPr/>
        </p:nvSpPr>
        <p:spPr>
          <a:xfrm rot="3313043">
            <a:off x="3365944" y="3919565"/>
            <a:ext cx="410192" cy="436243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"/>
          <p:cNvSpPr/>
          <p:nvPr/>
        </p:nvSpPr>
        <p:spPr>
          <a:xfrm>
            <a:off x="3984575" y="3353050"/>
            <a:ext cx="729300" cy="65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1"/>
          <p:cNvSpPr/>
          <p:nvPr/>
        </p:nvSpPr>
        <p:spPr>
          <a:xfrm rot="3313043">
            <a:off x="4579594" y="3987340"/>
            <a:ext cx="410192" cy="436243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1"/>
          <p:cNvSpPr/>
          <p:nvPr/>
        </p:nvSpPr>
        <p:spPr>
          <a:xfrm>
            <a:off x="5234650" y="3320500"/>
            <a:ext cx="807300" cy="7227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1"/>
          <p:cNvSpPr/>
          <p:nvPr/>
        </p:nvSpPr>
        <p:spPr>
          <a:xfrm rot="3313043">
            <a:off x="5890919" y="4118040"/>
            <a:ext cx="410192" cy="436243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1"/>
          <p:cNvSpPr txBox="1"/>
          <p:nvPr/>
        </p:nvSpPr>
        <p:spPr>
          <a:xfrm>
            <a:off x="6279025" y="3492675"/>
            <a:ext cx="96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….</a:t>
            </a:r>
            <a:endParaRPr/>
          </a:p>
        </p:txBody>
      </p:sp>
      <p:sp>
        <p:nvSpPr>
          <p:cNvPr id="486" name="Google Shape;486;p41"/>
          <p:cNvSpPr/>
          <p:nvPr/>
        </p:nvSpPr>
        <p:spPr>
          <a:xfrm>
            <a:off x="6960000" y="3138175"/>
            <a:ext cx="306000" cy="104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course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vs “continuous”</a:t>
            </a:r>
            <a:endParaRPr/>
          </a:p>
        </p:txBody>
      </p:sp>
      <p:pic>
        <p:nvPicPr>
          <p:cNvPr id="492" name="Google Shape;492;p42"/>
          <p:cNvPicPr preferRelativeResize="0"/>
          <p:nvPr/>
        </p:nvPicPr>
        <p:blipFill rotWithShape="1">
          <a:blip r:embed="rId3">
            <a:alphaModFix/>
          </a:blip>
          <a:srcRect b="15127" l="0" r="6742" t="8589"/>
          <a:stretch/>
        </p:blipFill>
        <p:spPr>
          <a:xfrm>
            <a:off x="979250" y="1718825"/>
            <a:ext cx="2920674" cy="2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100" y="1855575"/>
            <a:ext cx="3363426" cy="20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pic>
        <p:nvPicPr>
          <p:cNvPr id="499" name="Google Shape;4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175" y="1576125"/>
            <a:ext cx="3038501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entire math thing began </a:t>
            </a:r>
            <a:r>
              <a:rPr b="1" lang="en"/>
              <a:t>very practically.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Necessity for calculations / tabulation for astronomy, agriculture, and organizing livestock / supplies</a:t>
            </a:r>
            <a:endParaRPr/>
          </a:p>
        </p:txBody>
      </p:sp>
      <p:pic>
        <p:nvPicPr>
          <p:cNvPr id="506" name="Google Shape;5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225" y="682000"/>
            <a:ext cx="1460200" cy="15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049" y="3095350"/>
            <a:ext cx="1122999" cy="162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6725" y="3146737"/>
            <a:ext cx="1983226" cy="151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900" y="3062250"/>
            <a:ext cx="2204950" cy="179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4652" y="902427"/>
            <a:ext cx="1907475" cy="1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Greeks</a:t>
            </a:r>
            <a:endParaRPr/>
          </a:p>
        </p:txBody>
      </p:sp>
      <p:pic>
        <p:nvPicPr>
          <p:cNvPr id="516" name="Google Shape;5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50" y="2043325"/>
            <a:ext cx="3539801" cy="20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475" y="845598"/>
            <a:ext cx="2167658" cy="10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29163"/>
            <a:ext cx="1495525" cy="178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1037" y="2546925"/>
            <a:ext cx="1174522" cy="17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5102" y="2684501"/>
            <a:ext cx="1209325" cy="16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5"/>
          <p:cNvSpPr txBox="1"/>
          <p:nvPr/>
        </p:nvSpPr>
        <p:spPr>
          <a:xfrm>
            <a:off x="7086338" y="2043325"/>
            <a:ext cx="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Euclid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5"/>
          <p:cNvSpPr txBox="1"/>
          <p:nvPr/>
        </p:nvSpPr>
        <p:spPr>
          <a:xfrm>
            <a:off x="4904850" y="2093950"/>
            <a:ext cx="11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Pythagoras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5"/>
          <p:cNvSpPr txBox="1"/>
          <p:nvPr/>
        </p:nvSpPr>
        <p:spPr>
          <a:xfrm>
            <a:off x="4738363" y="4353600"/>
            <a:ext cx="11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Aristotle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5"/>
          <p:cNvSpPr txBox="1"/>
          <p:nvPr/>
        </p:nvSpPr>
        <p:spPr>
          <a:xfrm>
            <a:off x="7086338" y="4302850"/>
            <a:ext cx="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Thales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variable</a:t>
            </a:r>
            <a:endParaRPr/>
          </a:p>
        </p:txBody>
      </p:sp>
      <p:sp>
        <p:nvSpPr>
          <p:cNvPr id="530" name="Google Shape;530;p4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François Viète</a:t>
            </a:r>
            <a:r>
              <a:rPr lang="en"/>
              <a:t>, Rennaisance - era French mathematician </a:t>
            </a:r>
            <a:r>
              <a:rPr lang="en"/>
              <a:t> is often credited as the first person who systematically used letters to </a:t>
            </a:r>
            <a:r>
              <a:rPr i="1" lang="en"/>
              <a:t>name unknowns</a:t>
            </a:r>
            <a:r>
              <a:rPr lang="en"/>
              <a:t>, which we now call </a:t>
            </a:r>
            <a:r>
              <a:rPr i="1" lang="en"/>
              <a:t>variables</a:t>
            </a:r>
            <a:r>
              <a:rPr lang="en"/>
              <a:t> </a:t>
            </a:r>
            <a:endParaRPr/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But the Ancient Greeks were the first people to understand this idea deeply.</a:t>
            </a:r>
            <a:endParaRPr/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They didn’t explicitly say “</a:t>
            </a:r>
            <a:r>
              <a:rPr i="1" lang="en"/>
              <a:t>multiply w by h to get area”,</a:t>
            </a:r>
            <a:r>
              <a:rPr lang="en"/>
              <a:t> but they </a:t>
            </a:r>
            <a:r>
              <a:rPr i="1" lang="en"/>
              <a:t>did </a:t>
            </a:r>
            <a:r>
              <a:rPr lang="en"/>
              <a:t>understand that to do so is correct even if you don’t have all the numbers a priori!</a:t>
            </a:r>
            <a:endParaRPr/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Famous example: square root of 2.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Reasoning about root 2 - Practically</a:t>
            </a:r>
            <a:endParaRPr/>
          </a:p>
        </p:txBody>
      </p:sp>
      <p:sp>
        <p:nvSpPr>
          <p:cNvPr id="536" name="Google Shape;536;p4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Babylonians: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Came up with an algorithm for </a:t>
            </a:r>
            <a:r>
              <a:rPr b="1" lang="en"/>
              <a:t>approximating</a:t>
            </a:r>
            <a:r>
              <a:rPr lang="en"/>
              <a:t> ANY </a:t>
            </a:r>
            <a:br>
              <a:rPr lang="en"/>
            </a:br>
            <a:r>
              <a:rPr lang="en"/>
              <a:t>root as well as one can!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</a:t>
            </a:r>
            <a:r>
              <a:rPr lang="en" u="sng">
                <a:solidFill>
                  <a:schemeClr val="hlink"/>
                </a:solidFill>
                <a:hlinkClick r:id="rId3"/>
              </a:rPr>
              <a:t>still use this </a:t>
            </a:r>
            <a:r>
              <a:rPr lang="en" u="sng">
                <a:solidFill>
                  <a:schemeClr val="hlink"/>
                </a:solidFill>
                <a:hlinkClick r:id="rId4"/>
              </a:rPr>
              <a:t>method</a:t>
            </a:r>
            <a:r>
              <a:rPr lang="en"/>
              <a:t> today!</a:t>
            </a:r>
            <a:endParaRPr/>
          </a:p>
        </p:txBody>
      </p:sp>
      <p:pic>
        <p:nvPicPr>
          <p:cNvPr id="537" name="Google Shape;53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625" y="1833500"/>
            <a:ext cx="3575349" cy="22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>
            <p:ph idx="1" type="body"/>
          </p:nvPr>
        </p:nvSpPr>
        <p:spPr>
          <a:xfrm>
            <a:off x="639075" y="1575800"/>
            <a:ext cx="7917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Greeks: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Take a right and isosceles triangle, with sides length 1. By pythagorean theorem, the hypotenuse has length root(2).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more they reasoned about the length of this hypotenuse, they found it is</a:t>
            </a:r>
            <a:br>
              <a:rPr lang="en"/>
            </a:br>
            <a:r>
              <a:rPr b="1" i="1" lang="en"/>
              <a:t>“immeasurable”</a:t>
            </a:r>
            <a:r>
              <a:rPr lang="en"/>
              <a:t> w.r.t the other sides (i.e they couldn’t find a </a:t>
            </a:r>
            <a:r>
              <a:rPr b="1" lang="en"/>
              <a:t>fraction</a:t>
            </a:r>
            <a:r>
              <a:rPr lang="en"/>
              <a:t> to relate their lengths)!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Without a single calculation or an example of any kind, Euclid proved that there is no fraction that fully characterizes the root of 2, no matter how much you try!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 the Babylonians would have to spend exactly one infinity to reach their goal!</a:t>
            </a:r>
            <a:endParaRPr/>
          </a:p>
        </p:txBody>
      </p:sp>
      <p:sp>
        <p:nvSpPr>
          <p:cNvPr id="543" name="Google Shape;543;p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Reasoning about root 2 - “Purely”</a:t>
            </a:r>
            <a:endParaRPr/>
          </a:p>
        </p:txBody>
      </p:sp>
      <p:sp>
        <p:nvSpPr>
          <p:cNvPr id="544" name="Google Shape;544;p48"/>
          <p:cNvSpPr/>
          <p:nvPr/>
        </p:nvSpPr>
        <p:spPr>
          <a:xfrm>
            <a:off x="1640136" y="3461432"/>
            <a:ext cx="2108400" cy="954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8"/>
          <p:cNvSpPr txBox="1"/>
          <p:nvPr/>
        </p:nvSpPr>
        <p:spPr>
          <a:xfrm rot="-2598876">
            <a:off x="1642192" y="3634670"/>
            <a:ext cx="497665" cy="400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8"/>
          <p:cNvSpPr txBox="1"/>
          <p:nvPr/>
        </p:nvSpPr>
        <p:spPr>
          <a:xfrm rot="2598876">
            <a:off x="3293331" y="3634669"/>
            <a:ext cx="497665" cy="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824" y="3156875"/>
            <a:ext cx="1898999" cy="164404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8"/>
          <p:cNvSpPr/>
          <p:nvPr/>
        </p:nvSpPr>
        <p:spPr>
          <a:xfrm rot="-2581504">
            <a:off x="2599295" y="3501880"/>
            <a:ext cx="190820" cy="18336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9"/>
          <p:cNvSpPr txBox="1"/>
          <p:nvPr>
            <p:ph type="title"/>
          </p:nvPr>
        </p:nvSpPr>
        <p:spPr>
          <a:xfrm>
            <a:off x="654750" y="289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Euclid’s proof of Pythagorean Theorem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(he also proved that root 2 is irrational, a proof we’ll work a lot on)</a:t>
            </a:r>
            <a:endParaRPr sz="1800"/>
          </a:p>
        </p:txBody>
      </p:sp>
      <p:pic>
        <p:nvPicPr>
          <p:cNvPr id="554" name="Google Shape;5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625" y="1639450"/>
            <a:ext cx="5021101" cy="3166198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9"/>
          <p:cNvSpPr txBox="1"/>
          <p:nvPr/>
        </p:nvSpPr>
        <p:spPr>
          <a:xfrm>
            <a:off x="1432675" y="1213450"/>
            <a:ext cx="14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Ancient Greek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9"/>
          <p:cNvSpPr txBox="1"/>
          <p:nvPr/>
        </p:nvSpPr>
        <p:spPr>
          <a:xfrm>
            <a:off x="3808400" y="1105750"/>
            <a:ext cx="23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Modern Greek translation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by a dude called Stavros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9"/>
          <p:cNvSpPr txBox="1"/>
          <p:nvPr/>
        </p:nvSpPr>
        <p:spPr>
          <a:xfrm>
            <a:off x="5910725" y="2205450"/>
            <a:ext cx="2724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Jason can give an English translation if you ask real nice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Notice the distinct lack of any numbers. It’s a proof. You shouldn’t need specific numbers to “make it work”.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Till the Greeks, nobody had figured that out.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Wednesday: your </a:t>
            </a:r>
            <a:r>
              <a:rPr b="1" lang="en"/>
              <a:t>first discussion session</a:t>
            </a:r>
            <a:r>
              <a:rPr lang="en"/>
              <a:t>, at your allotted time.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Check the discussion session spreadsheet that was shared with you on ELMS yesterday night.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Thursday: our second lecture, in </a:t>
            </a:r>
            <a:r>
              <a:rPr b="1" lang="en"/>
              <a:t>combinatorics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Office Hours spreadsheet posted on ELMS some time today.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Friday: expect a quiz on first week’s lecture content.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Thanks a ton for stopping by, </a:t>
            </a:r>
            <a:r>
              <a:rPr b="1" i="1" lang="en"/>
              <a:t>EH?</a:t>
            </a:r>
            <a:endParaRPr b="1" i="1"/>
          </a:p>
        </p:txBody>
      </p:sp>
      <p:sp>
        <p:nvSpPr>
          <p:cNvPr id="563" name="Google Shape;563;p5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of this week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265675" y="184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250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826" y="3071950"/>
            <a:ext cx="1862400" cy="17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4224469" y="3840100"/>
            <a:ext cx="47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1"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293000" y="2799625"/>
            <a:ext cx="3495900" cy="2994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351 (Algo I)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289850" y="2426700"/>
            <a:ext cx="938400" cy="2994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451(Algo II)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1419250" y="2442312"/>
            <a:ext cx="1083900" cy="268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Crypto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42625" y="1983875"/>
            <a:ext cx="740100" cy="3693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Graph Theory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1292650" y="1955150"/>
            <a:ext cx="1210500" cy="3693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Game Theory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2560325" y="2426700"/>
            <a:ext cx="1002600" cy="299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Symbolic Logic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2560325" y="2005700"/>
            <a:ext cx="704700" cy="268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Classical AI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3350288" y="1982912"/>
            <a:ext cx="812700" cy="2994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Stochastic logic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1384400" y="1688050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1384400" y="1459450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1384400" y="1230850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3033800" y="1665400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3033800" y="1436800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3033800" y="1208200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4552925" y="2145238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4552925" y="1840438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4552925" y="1459438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5974550" y="2246813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5974550" y="1617388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5974550" y="1942013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7057825" y="2754400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6753025" y="2754400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7362625" y="2754400"/>
            <a:ext cx="117300" cy="105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3697325" y="2426700"/>
            <a:ext cx="1312800" cy="29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Ramsey Theory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5080475" y="2712475"/>
            <a:ext cx="1444500" cy="3693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Theory of</a:t>
            </a: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Computation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3892738" y="2749325"/>
            <a:ext cx="1083900" cy="299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Advanced Combinatorics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5133875" y="2390850"/>
            <a:ext cx="1391100" cy="29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Weird Set Theories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>
            <a:off x="210850" y="195125"/>
            <a:ext cx="40053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TA staff!</a:t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204250" y="1304925"/>
            <a:ext cx="115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Emily Gong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MSc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Admin Assistant, Grader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1611550" y="1366425"/>
            <a:ext cx="87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Neyaz Ahmed,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Msc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Grader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2217275" y="1446413"/>
            <a:ext cx="137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Erika Melder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Msc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Assignment Creator,</a:t>
            </a:r>
            <a:br>
              <a:rPr lang="en" sz="800"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Tutor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3199088" y="1447700"/>
            <a:ext cx="115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Nathaniel Grammel</a:t>
            </a:r>
            <a:br>
              <a:rPr b="1" lang="en" sz="800"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PhD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TBD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4532300" y="1561400"/>
            <a:ext cx="77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Juan Luque</a:t>
            </a:r>
            <a:br>
              <a:rPr b="1" lang="en" sz="800"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PhD</a:t>
            </a:r>
            <a:br>
              <a:rPr lang="en" sz="800"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Tutor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5677300" y="1392675"/>
            <a:ext cx="105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Justin Goodman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MSc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Discussion Session Coordinator,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Tutor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6975125" y="1447700"/>
            <a:ext cx="105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Anvitha Bhat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MSc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Tutor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1443663" y="2853375"/>
            <a:ext cx="115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Danielle Eliav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TBD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302000" y="2853375"/>
            <a:ext cx="115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Parsa Saadatpanah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PhD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Grader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262350" y="3909125"/>
            <a:ext cx="115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Auguste Gezalyan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PhD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Tutor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1502600" y="3947000"/>
            <a:ext cx="115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David Chan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PhD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TBD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2435450" y="3947800"/>
            <a:ext cx="115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Yang (Trista)  Cao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PhD</a:t>
            </a:r>
            <a:br>
              <a:rPr lang="en" sz="800"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Grader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3409213" y="3909125"/>
            <a:ext cx="115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Jason Kuo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MSc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Grader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4495763" y="3947800"/>
            <a:ext cx="115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William Gerst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BSc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Tutor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5483313" y="4016150"/>
            <a:ext cx="105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Sally Zhao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BSc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Tutor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6556100" y="3932200"/>
            <a:ext cx="105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Susan Liu</a:t>
            </a:r>
            <a:br>
              <a:rPr b="1" lang="en" sz="800"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BSc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Tutor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3332275" y="2791863"/>
            <a:ext cx="105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Navkaran Bindra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BSc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TBD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6385525" y="2785575"/>
            <a:ext cx="105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Bryce Toole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MSc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Tutor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825" y="3307125"/>
            <a:ext cx="577075" cy="6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925" y="664050"/>
            <a:ext cx="740725" cy="7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6700" y="3377350"/>
            <a:ext cx="606024" cy="60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4763" y="3284463"/>
            <a:ext cx="740750" cy="7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3363" y="3255950"/>
            <a:ext cx="693800" cy="6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0633" y="691233"/>
            <a:ext cx="772200" cy="7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325" y="3284475"/>
            <a:ext cx="636775" cy="6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1598" y="2136101"/>
            <a:ext cx="693800" cy="6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60900" y="788700"/>
            <a:ext cx="636774" cy="6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02026" y="738787"/>
            <a:ext cx="424455" cy="67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7388" y="804075"/>
            <a:ext cx="606025" cy="6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11550" y="2144447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67238" y="256698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79900" y="658725"/>
            <a:ext cx="693800" cy="75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69763" y="3255900"/>
            <a:ext cx="577075" cy="62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32762" y="676238"/>
            <a:ext cx="740727" cy="80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06625" y="3325413"/>
            <a:ext cx="87630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8"/>
          <p:cNvSpPr txBox="1"/>
          <p:nvPr/>
        </p:nvSpPr>
        <p:spPr>
          <a:xfrm>
            <a:off x="2352725" y="2853375"/>
            <a:ext cx="115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Aranya Banerjee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TBD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449800" y="2185438"/>
            <a:ext cx="905948" cy="6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565800" y="2097675"/>
            <a:ext cx="440308" cy="6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8"/>
          <p:cNvSpPr txBox="1"/>
          <p:nvPr/>
        </p:nvSpPr>
        <p:spPr>
          <a:xfrm>
            <a:off x="4216138" y="2754588"/>
            <a:ext cx="115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Tu Luan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PhD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Grader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8"/>
          <p:cNvSpPr txBox="1"/>
          <p:nvPr/>
        </p:nvSpPr>
        <p:spPr>
          <a:xfrm>
            <a:off x="5317413" y="2754600"/>
            <a:ext cx="115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Vaibhav Gupta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BSc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Grader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461113" y="4007938"/>
            <a:ext cx="115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William Cao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BSc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Grader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684499" y="3255150"/>
            <a:ext cx="606024" cy="8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06313" y="2193075"/>
            <a:ext cx="577075" cy="62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77288" y="2170525"/>
            <a:ext cx="577075" cy="62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03763" y="2175987"/>
            <a:ext cx="577075" cy="62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286775" y="579450"/>
            <a:ext cx="36903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instructor</a:t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575" y="1657650"/>
            <a:ext cx="2348001" cy="292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738" y="568525"/>
            <a:ext cx="1036299" cy="6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223" y="423100"/>
            <a:ext cx="639802" cy="86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 rotWithShape="1">
          <a:blip r:embed="rId6">
            <a:alphaModFix/>
          </a:blip>
          <a:srcRect b="23034" l="0" r="0" t="18325"/>
          <a:stretch/>
        </p:blipFill>
        <p:spPr>
          <a:xfrm>
            <a:off x="5961448" y="1763928"/>
            <a:ext cx="1260585" cy="11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/>
          <p:nvPr/>
        </p:nvSpPr>
        <p:spPr>
          <a:xfrm>
            <a:off x="286775" y="1363000"/>
            <a:ext cx="3256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17145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Jason Filippou (“Phil-ee-pooh”).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17145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Preferred pronouns: I prefer people don’t address me, talk to / about me or acknowledge my presence at all. Beyond that, 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he, him, his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17145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Pros: knows cons.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17145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Cons: None.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1662" y="1713779"/>
            <a:ext cx="1209075" cy="12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846" y="658488"/>
            <a:ext cx="1759426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 txBox="1"/>
          <p:nvPr/>
        </p:nvSpPr>
        <p:spPr>
          <a:xfrm>
            <a:off x="5957350" y="4297100"/>
            <a:ext cx="126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SciPy, Pandas for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CV / ML projects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7505902" y="4297100"/>
            <a:ext cx="147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SpringBoot for RESTful web services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7350" y="3501525"/>
            <a:ext cx="795574" cy="7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37473" y="3372828"/>
            <a:ext cx="505314" cy="92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9"/>
          <p:cNvSpPr txBox="1"/>
          <p:nvPr/>
        </p:nvSpPr>
        <p:spPr>
          <a:xfrm>
            <a:off x="1796325" y="4164850"/>
            <a:ext cx="153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CMSC420: Advanced Data Structures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71900" y="484175"/>
            <a:ext cx="795574" cy="79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96325" y="3412025"/>
            <a:ext cx="1538400" cy="84586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 txBox="1"/>
          <p:nvPr/>
        </p:nvSpPr>
        <p:spPr>
          <a:xfrm>
            <a:off x="7386200" y="1169400"/>
            <a:ext cx="10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Alumni (BSc)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5993122" y="2872700"/>
            <a:ext cx="10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Alumni (MSc)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7386200" y="2872700"/>
            <a:ext cx="147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Former Research Fellow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 txBox="1"/>
          <p:nvPr/>
        </p:nvSpPr>
        <p:spPr>
          <a:xfrm>
            <a:off x="4795675" y="1273875"/>
            <a:ext cx="10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Religion #1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 txBox="1"/>
          <p:nvPr/>
        </p:nvSpPr>
        <p:spPr>
          <a:xfrm>
            <a:off x="3437750" y="1273863"/>
            <a:ext cx="10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Nationality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 txBox="1"/>
          <p:nvPr/>
        </p:nvSpPr>
        <p:spPr>
          <a:xfrm>
            <a:off x="5943675" y="1273875"/>
            <a:ext cx="10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Religion #2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3829500" y="4508275"/>
            <a:ext cx="183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Natural habitat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0350" y="3302900"/>
            <a:ext cx="994200" cy="9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9"/>
          <p:cNvSpPr txBox="1"/>
          <p:nvPr/>
        </p:nvSpPr>
        <p:spPr>
          <a:xfrm>
            <a:off x="211000" y="4219500"/>
            <a:ext cx="153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CMSC250: Discrete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Structures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week schedule</a:t>
            </a:r>
            <a:endParaRPr/>
          </a:p>
        </p:txBody>
      </p:sp>
      <p:sp>
        <p:nvSpPr>
          <p:cNvPr id="272" name="Google Shape;272;p20"/>
          <p:cNvSpPr txBox="1"/>
          <p:nvPr>
            <p:ph idx="1" type="body"/>
          </p:nvPr>
        </p:nvSpPr>
        <p:spPr>
          <a:xfrm>
            <a:off x="819150" y="2066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6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Check out intro video if you haven’t already. </a:t>
            </a:r>
            <a:endParaRPr sz="1402"/>
          </a:p>
          <a:p>
            <a:pPr indent="-3176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This first week:</a:t>
            </a:r>
            <a:endParaRPr sz="1402"/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8"/>
              <a:buChar char="○"/>
            </a:pPr>
            <a:r>
              <a:rPr lang="en" sz="1217"/>
              <a:t>No homework given</a:t>
            </a:r>
            <a:endParaRPr sz="1217"/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8"/>
              <a:buChar char="○"/>
            </a:pPr>
            <a:r>
              <a:rPr lang="en" sz="1217"/>
              <a:t>No discussion session Monday (yesterday)</a:t>
            </a:r>
            <a:endParaRPr sz="1217"/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8"/>
              <a:buChar char="○"/>
            </a:pPr>
            <a:r>
              <a:rPr lang="en" sz="1217"/>
              <a:t>We </a:t>
            </a:r>
            <a:r>
              <a:rPr b="1" lang="en" sz="1217"/>
              <a:t>will </a:t>
            </a:r>
            <a:r>
              <a:rPr lang="en" sz="1217"/>
              <a:t>have a discussion session Wednesday (tomorrow)! </a:t>
            </a:r>
            <a:endParaRPr sz="1217"/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8"/>
              <a:buChar char="○"/>
            </a:pPr>
            <a:r>
              <a:rPr lang="en" sz="1217"/>
              <a:t>You </a:t>
            </a:r>
            <a:r>
              <a:rPr b="1" lang="en" sz="1217"/>
              <a:t>will</a:t>
            </a:r>
            <a:r>
              <a:rPr lang="en" sz="1217"/>
              <a:t> have a short, autograded quiz on Friday morning, to be handed in through Monday evening.</a:t>
            </a:r>
            <a:endParaRPr sz="1217"/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8"/>
              <a:buChar char="○"/>
            </a:pPr>
            <a:r>
              <a:rPr lang="en" sz="1217"/>
              <a:t>Content of the quiz: Our two first lectures.</a:t>
            </a:r>
            <a:endParaRPr sz="1217"/>
          </a:p>
          <a:p>
            <a:pPr indent="-3176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Office hours will begin Wednesday (tomorrow).</a:t>
            </a:r>
            <a:endParaRPr sz="1402"/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8"/>
              <a:buChar char="○"/>
            </a:pPr>
            <a:r>
              <a:rPr lang="en" sz="1217"/>
              <a:t>Mine: Mon, Fri, 9 - 11AM. Organized some Zoom links on ELMS.</a:t>
            </a:r>
            <a:endParaRPr sz="1217"/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8"/>
              <a:buChar char="○"/>
            </a:pPr>
            <a:r>
              <a:rPr lang="en" sz="1217"/>
              <a:t>TAs’: By the time of this lecture, we might have already shared a spreadsheet with you.</a:t>
            </a:r>
            <a:endParaRPr sz="1217"/>
          </a:p>
          <a:p>
            <a:pPr indent="-3176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Char char="●"/>
            </a:pPr>
            <a:r>
              <a:rPr lang="en" sz="1402"/>
              <a:t>ADS - assisted students: thank you for contacting me.</a:t>
            </a:r>
            <a:endParaRPr sz="1402"/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8"/>
              <a:buChar char="○"/>
            </a:pPr>
            <a:r>
              <a:rPr lang="en" sz="1217"/>
              <a:t>Received a lot of ADS e-mail, sorting through all student cases.</a:t>
            </a:r>
            <a:endParaRPr sz="1217"/>
          </a:p>
          <a:p>
            <a:pPr indent="-3059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8"/>
              <a:buChar char="○"/>
            </a:pPr>
            <a:r>
              <a:rPr lang="en" sz="1217"/>
              <a:t>Do my Friday Office Hours work for chatting, if we need to?</a:t>
            </a:r>
            <a:endParaRPr sz="1217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02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patience appreciated….</a:t>
            </a:r>
            <a:endParaRPr/>
          </a:p>
        </p:txBody>
      </p:sp>
      <p:sp>
        <p:nvSpPr>
          <p:cNvPr id="278" name="Google Shape;278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≅ 200 of you joined a few days ago, and we scrambled for new TAs!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Also, some sections are quite small and thus prone to merging. 2x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But no matter what happens, we have TAs ready to go and fill in any gaps.</a:t>
            </a:r>
            <a:endParaRPr/>
          </a:p>
        </p:txBody>
      </p:sp>
      <p:pic>
        <p:nvPicPr>
          <p:cNvPr id="279" name="Google Shape;2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1845225"/>
            <a:ext cx="3381024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400" y="2624250"/>
            <a:ext cx="213450" cy="1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725" y="3094150"/>
            <a:ext cx="213450" cy="1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